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556" r:id="rId3"/>
    <p:sldId id="610" r:id="rId4"/>
    <p:sldId id="329" r:id="rId5"/>
    <p:sldId id="258" r:id="rId6"/>
    <p:sldId id="260" r:id="rId7"/>
    <p:sldId id="267" r:id="rId8"/>
    <p:sldId id="611" r:id="rId9"/>
    <p:sldId id="612" r:id="rId10"/>
    <p:sldId id="613" r:id="rId11"/>
    <p:sldId id="323" r:id="rId12"/>
    <p:sldId id="265" r:id="rId13"/>
    <p:sldId id="293" r:id="rId14"/>
    <p:sldId id="615" r:id="rId15"/>
    <p:sldId id="325" r:id="rId16"/>
    <p:sldId id="617" r:id="rId17"/>
    <p:sldId id="277" r:id="rId18"/>
    <p:sldId id="618" r:id="rId19"/>
    <p:sldId id="619" r:id="rId20"/>
    <p:sldId id="269" r:id="rId21"/>
    <p:sldId id="620" r:id="rId22"/>
    <p:sldId id="272" r:id="rId23"/>
    <p:sldId id="621" r:id="rId24"/>
    <p:sldId id="324" r:id="rId25"/>
    <p:sldId id="622" r:id="rId26"/>
    <p:sldId id="271" r:id="rId27"/>
    <p:sldId id="623" r:id="rId28"/>
    <p:sldId id="273" r:id="rId29"/>
    <p:sldId id="624" r:id="rId30"/>
    <p:sldId id="274" r:id="rId31"/>
    <p:sldId id="625" r:id="rId32"/>
    <p:sldId id="626" r:id="rId33"/>
    <p:sldId id="275" r:id="rId34"/>
    <p:sldId id="276" r:id="rId35"/>
    <p:sldId id="326" r:id="rId36"/>
    <p:sldId id="327" r:id="rId37"/>
    <p:sldId id="328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0"/>
    <p:restoredTop sz="75339"/>
  </p:normalViewPr>
  <p:slideViewPr>
    <p:cSldViewPr snapToGrid="0" snapToObjects="1">
      <p:cViewPr varScale="1">
        <p:scale>
          <a:sx n="59" d="100"/>
          <a:sy n="59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9BA9-5B32-DB44-A212-BD07310487F6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3DF0-E548-1748-A829-A9E6D7C6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825B-4941-9F40-B436-C93D1FEB2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standards are grouped into</a:t>
            </a:r>
          </a:p>
          <a:p>
            <a:r>
              <a:rPr lang="en-US" dirty="0"/>
              <a:t>Preoperative assessment – including consultant review of patients and preoperative CT scanning and risk assessment before surgery</a:t>
            </a:r>
          </a:p>
          <a:p>
            <a:r>
              <a:rPr lang="en-US" dirty="0"/>
              <a:t>Timely access to theatres</a:t>
            </a:r>
          </a:p>
          <a:p>
            <a:r>
              <a:rPr lang="en-US" dirty="0"/>
              <a:t>Consultant presence in theatres</a:t>
            </a:r>
          </a:p>
          <a:p>
            <a:r>
              <a:rPr lang="en-US" dirty="0"/>
              <a:t>Admission to critical care </a:t>
            </a:r>
          </a:p>
          <a:p>
            <a:r>
              <a:rPr lang="en-US" dirty="0"/>
              <a:t>Geriatric </a:t>
            </a:r>
            <a:r>
              <a:rPr lang="en-US" dirty="0" err="1"/>
              <a:t>iperioperative</a:t>
            </a:r>
            <a:r>
              <a:rPr lang="en-US" dirty="0"/>
              <a:t> involvement</a:t>
            </a:r>
          </a:p>
          <a:p>
            <a:endParaRPr lang="en-US" dirty="0"/>
          </a:p>
          <a:p>
            <a:r>
              <a:rPr lang="en-US" dirty="0"/>
              <a:t>This radar plot graphically shows the proportions of ALL patients in year 4 who met each of the standards &amp; clearly shows which areas (geriatrics) requires more work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8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 = hospital level achievement key processes of care (RAG table)  column L</a:t>
            </a:r>
          </a:p>
          <a:p>
            <a:endParaRPr lang="en-US" dirty="0"/>
          </a:p>
          <a:p>
            <a:r>
              <a:rPr lang="en-US" dirty="0"/>
              <a:t>It may be useful to </a:t>
            </a:r>
            <a:r>
              <a:rPr lang="en-US" dirty="0" err="1"/>
              <a:t>colour</a:t>
            </a:r>
            <a:r>
              <a:rPr lang="en-US" dirty="0"/>
              <a:t> the  text boxes according to RAG rating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4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national results in amber, reflect the national mean reported number of scans for all CT scans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67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column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8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50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90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0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13.2 – more likely to arrive in time out of hours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2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13.2 – more likely to arrive in time out of hours</a:t>
            </a:r>
          </a:p>
          <a:p>
            <a:endParaRPr lang="en-US" dirty="0"/>
          </a:p>
          <a:p>
            <a:r>
              <a:rPr lang="en-US" dirty="0"/>
              <a:t>Data source = column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826E6CF-42D0-9C42-B89F-2F51DF0B2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1B08B64-E028-8549-830C-CA02FE4ED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/>
              <a:t>Instruction slide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304DFF9-19E5-8147-B183-F6E14BADC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F5D7EF-D903-5648-A9D0-D5F91C0D9472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9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first year NELA reports on different types of preoperative involvement – both face to face and in person are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process measures;</a:t>
            </a:r>
          </a:p>
          <a:p>
            <a:pPr marL="228600" indent="-228600">
              <a:buAutoNum type="arabicPeriod"/>
            </a:pPr>
            <a:r>
              <a:rPr lang="en-US" dirty="0"/>
              <a:t>The proportion of patients who had preoperative patient by a consultant surgeon, a consultant </a:t>
            </a:r>
            <a:r>
              <a:rPr lang="en-US" dirty="0" err="1"/>
              <a:t>anaesthetist</a:t>
            </a:r>
            <a:r>
              <a:rPr lang="en-US" dirty="0"/>
              <a:t> when predicted risk is &gt;5%, a consultant intensivist (when risk &gt;10%</a:t>
            </a:r>
          </a:p>
          <a:p>
            <a:pPr marL="228600" indent="-228600">
              <a:buAutoNum type="arabicPeriod"/>
            </a:pPr>
            <a:r>
              <a:rPr lang="en-US" dirty="0"/>
              <a:t>Both = 85.7</a:t>
            </a:r>
          </a:p>
          <a:p>
            <a:pPr marL="228600" indent="-228600">
              <a:buAutoNum type="arabicPeriod"/>
            </a:pPr>
            <a:r>
              <a:rPr lang="en-US" dirty="0"/>
              <a:t>Surgeon = 95.4</a:t>
            </a:r>
          </a:p>
          <a:p>
            <a:pPr marL="228600" indent="-228600">
              <a:buAutoNum type="arabicPeriod"/>
            </a:pPr>
            <a:r>
              <a:rPr lang="en-US" dirty="0" err="1"/>
              <a:t>Anaesthetist</a:t>
            </a:r>
            <a:r>
              <a:rPr lang="en-US" dirty="0"/>
              <a:t> = 88.8</a:t>
            </a:r>
          </a:p>
          <a:p>
            <a:pPr marL="228600" indent="-228600">
              <a:buAutoNum type="arabicPeriod"/>
            </a:pPr>
            <a:r>
              <a:rPr lang="en-US" dirty="0"/>
              <a:t>Intensivist – 76.5%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2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Columns X and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3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Remains low in this high risk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Remains low in this high risk group</a:t>
            </a:r>
          </a:p>
          <a:p>
            <a:r>
              <a:rPr lang="en-US" dirty="0"/>
              <a:t>Column 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2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4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2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8A45F3F-2B44-FB49-B3E6-E9CD908A3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FC02181-DBE5-F243-89A9-5ABE91AAA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Instruction slide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3570D2F-D8DC-3E45-816A-6D217A73C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CE0763-22EC-5A49-B29E-A0679AFFEAC3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dataset about emergency laparotomy patients in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6F438-47C1-2C42-B230-97F9BB0C4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Achievements across all areas reviewed, although many improvements still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 has fallen over the 4 years of reporting from 11.8% in year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6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source;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 4 Hospital Level Achievement Key Process of Care: https://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www.nela.org.uk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 =  year 4 hospital level achievement key processes of care (RAG table) column 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 =  year 4 hospital level achievement key processes of care (RAG table) column 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3DF0-E548-1748-A829-A9E6D7C6BB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21A4-9C3D-1942-A573-8BF94FB04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D32FC-AEC4-5540-8ECA-DF5C3BFD8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7C50-03A7-BC42-9C0B-AB44D23C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8FC28-B94B-1545-AC97-4CD91276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A1311-1F74-394B-806A-E18EF929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B1E5-A2AD-A04D-AE8F-8536569D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AE10C-5E1F-BD46-86FE-A46AFBBDB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1746-FD34-BC43-8212-D64B07CC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A705-0A50-1545-8E35-3872F6D3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54EEC-759C-BD40-889C-0B2DB050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2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C80D3-53B2-F543-ACAD-2647A0034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E831C-6213-CA48-B7C6-7CEF460FB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7AAF3-1538-B643-B455-75792397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10083-7FD6-E041-A96F-80A7A97A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9AA5-9B87-B846-9B9E-7E024167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2FCE-E0F0-ED46-9828-1E3F2FA9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5402-AEFA-0D4C-9F8B-E0ED50F9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58D7-19E1-5345-AD29-50D94AE3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6683C-A783-364A-BE44-158AC77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AC9CB-796A-4E4D-8566-0E57DBA9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0200-B97F-9445-A8A1-3279F032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D1786-13F8-204D-AB66-07FC12E41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8C444-CE6B-0A4C-96DB-F36D400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0D627-0779-CD49-8524-913493CD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833F-A912-114F-987E-E8FF99F1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7A1E-6919-9F40-9B80-67913D49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2F09-3192-7247-B432-BB78972D0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24016-E297-874C-87BB-B61224742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57B10-1C05-754F-B05E-E7D1B0DD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362E2-CEDA-C045-A4A3-DFAA7154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8302F-4D92-A346-B7D2-E56974EB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9950-AAF0-3A46-AE2B-63AEC319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2373-961D-DE43-9FF0-ADF82F26E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48BC-34CD-DB4C-A95E-5A1637E9B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1A03B-49E4-1F44-B954-4EA162A3D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5AF11-0ABC-694C-A83C-81887779A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B7B98-E099-D447-89DF-C3C5BCEB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414E0-3E9C-A348-A6C6-AEB01134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68D1D3-23FF-7042-9A92-D7810A44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1090-C260-0345-B3CA-6774FC1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40564-F35E-304C-9DCB-0CA79ABA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3D314-4D6D-604C-92AA-74EF6835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FF64A-4D18-5646-8CAD-92253B53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B1A89-D93F-5C4E-82C0-8F26DEBE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3A3A0-A774-BA44-9BD6-A2DE6855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9606F-A4FA-E74A-A3A2-6DF35839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D04-AEBF-624D-A572-EEA72EDC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CD949-F4A1-A148-8928-2A3D3E08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0E34A-5CF2-5E49-A95C-1D2CE7955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7751C-C42E-EF47-A4AE-55B24899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F6C62-A7DA-1046-BD9B-B88E22DF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218-724B-B445-B86B-6C5556D2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1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492E-8E7B-184B-8D0F-2C5E1F1D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1E400-D15E-E645-BF36-578ED1546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E2DBB-0323-974F-B15C-0054FC08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DE94-D770-2640-B48D-B2625F7D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594C5-70F9-F446-9180-25D3680C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A96D-9D5D-FE47-ABF5-39596368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2507C-D876-7544-B9B1-BDF0D698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2C6F3-B847-DE46-82AB-4617FA123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3E9A-0A33-4F47-B048-0749F5CAD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507C-4324-654C-9274-E59445DC876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E8D5-05DD-7246-9044-CF741B88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9EC9B-DA93-B04E-8E62-A35C5F509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7402-1E88-734B-A76B-7C343E23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8.tiff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8.tiff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7" Type="http://schemas.openxmlformats.org/officeDocument/2006/relationships/image" Target="../media/image3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7" Type="http://schemas.openxmlformats.org/officeDocument/2006/relationships/image" Target="../media/image3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f"/><Relationship Id="rId5" Type="http://schemas.openxmlformats.org/officeDocument/2006/relationships/image" Target="../media/image44.tiff"/><Relationship Id="rId4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3BE1-9A87-044D-A943-9BB8F35B2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43" y="1305244"/>
            <a:ext cx="10828713" cy="2387600"/>
          </a:xfrm>
        </p:spPr>
        <p:txBody>
          <a:bodyPr>
            <a:normAutofit/>
          </a:bodyPr>
          <a:lstStyle/>
          <a:p>
            <a:r>
              <a:rPr lang="en-US" sz="5400" dirty="0"/>
              <a:t>National Emergency Laparotomy Audit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6B85A-A9E4-7D4A-AE17-C805781E3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2081"/>
            <a:ext cx="9144000" cy="1846117"/>
          </a:xfrm>
        </p:spPr>
        <p:txBody>
          <a:bodyPr>
            <a:normAutofit/>
          </a:bodyPr>
          <a:lstStyle/>
          <a:p>
            <a:r>
              <a:rPr lang="en-US" sz="1600" dirty="0"/>
              <a:t>The 4</a:t>
            </a:r>
            <a:r>
              <a:rPr lang="en-US" sz="1600" baseline="30000" dirty="0"/>
              <a:t>th</a:t>
            </a:r>
            <a:r>
              <a:rPr lang="en-US" sz="1600" dirty="0"/>
              <a:t> report</a:t>
            </a:r>
          </a:p>
          <a:p>
            <a:r>
              <a:rPr lang="en-US" sz="1600" dirty="0"/>
              <a:t>XXXXXXXXXXX Hospital</a:t>
            </a:r>
          </a:p>
          <a:p>
            <a:endParaRPr lang="en-US" sz="1600" dirty="0"/>
          </a:p>
          <a:p>
            <a:r>
              <a:rPr lang="en-US" sz="1600" dirty="0"/>
              <a:t>Please edit/delete slides for your own local use as required; these slides aim to support local teams in presenting their own data to multidisciplinary teams</a:t>
            </a:r>
          </a:p>
          <a:p>
            <a:endParaRPr lang="en-US" sz="1600" dirty="0"/>
          </a:p>
        </p:txBody>
      </p:sp>
      <p:pic>
        <p:nvPicPr>
          <p:cNvPr id="4" name="Picture 3" descr="Screen Shot 2016-11-02 at 14.33.58.png">
            <a:extLst>
              <a:ext uri="{FF2B5EF4-FFF2-40B4-BE49-F238E27FC236}">
                <a16:creationId xmlns:a16="http://schemas.microsoft.com/office/drawing/2014/main" id="{A5FB063D-8E17-4042-BDDD-E2E8C1D5D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760" y="455652"/>
            <a:ext cx="7806477" cy="21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012"/>
          </a:xfrm>
        </p:spPr>
        <p:txBody>
          <a:bodyPr/>
          <a:lstStyle/>
          <a:p>
            <a:r>
              <a:rPr lang="en-US" dirty="0"/>
              <a:t>Length of Stay: National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733ED-B55D-9B4E-9A33-DE03F48803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4" y="1376137"/>
            <a:ext cx="8294788" cy="54818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73284-5D99-054F-869F-7DDF9425D2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914" y="3757736"/>
            <a:ext cx="7146471" cy="1838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0BB12-45C9-E449-8C02-30447BCF21C9}"/>
              </a:ext>
            </a:extLst>
          </p:cNvPr>
          <p:cNvSpPr txBox="1"/>
          <p:nvPr/>
        </p:nvSpPr>
        <p:spPr>
          <a:xfrm>
            <a:off x="3135162" y="1929680"/>
            <a:ext cx="500932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</a:t>
            </a:r>
            <a:r>
              <a:rPr lang="en-US" sz="3600" dirty="0" err="1"/>
              <a:t>LoS</a:t>
            </a:r>
            <a:r>
              <a:rPr lang="en-US" sz="3600" dirty="0"/>
              <a:t> = 15.6 days </a:t>
            </a:r>
          </a:p>
        </p:txBody>
      </p:sp>
    </p:spTree>
    <p:extLst>
      <p:ext uri="{BB962C8B-B14F-4D97-AF65-F5344CB8AC3E}">
        <p14:creationId xmlns:p14="http://schemas.microsoft.com/office/powerpoint/2010/main" val="78570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012"/>
          </a:xfrm>
        </p:spPr>
        <p:txBody>
          <a:bodyPr/>
          <a:lstStyle/>
          <a:p>
            <a:r>
              <a:rPr lang="en-US" dirty="0"/>
              <a:t>Length of Stay: National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733ED-B55D-9B4E-9A33-DE03F48803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4" y="1376137"/>
            <a:ext cx="8294788" cy="54818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73284-5D99-054F-869F-7DDF9425D2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914" y="3757736"/>
            <a:ext cx="7146471" cy="1838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0BB12-45C9-E449-8C02-30447BCF21C9}"/>
              </a:ext>
            </a:extLst>
          </p:cNvPr>
          <p:cNvSpPr txBox="1"/>
          <p:nvPr/>
        </p:nvSpPr>
        <p:spPr>
          <a:xfrm>
            <a:off x="3135162" y="1929680"/>
            <a:ext cx="500932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</a:t>
            </a:r>
            <a:r>
              <a:rPr lang="en-US" sz="3600" dirty="0" err="1"/>
              <a:t>LoS</a:t>
            </a:r>
            <a:r>
              <a:rPr lang="en-US" sz="3600" dirty="0"/>
              <a:t> = 15.6 days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D4C55-49F3-BF4C-A7FB-ECCA6AC3CC0D}"/>
              </a:ext>
            </a:extLst>
          </p:cNvPr>
          <p:cNvSpPr txBox="1"/>
          <p:nvPr/>
        </p:nvSpPr>
        <p:spPr>
          <a:xfrm>
            <a:off x="3135162" y="3516904"/>
            <a:ext cx="500932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Local </a:t>
            </a:r>
            <a:r>
              <a:rPr lang="en-US" sz="3600" dirty="0" err="1"/>
              <a:t>LoS</a:t>
            </a:r>
            <a:r>
              <a:rPr lang="en-US" sz="3600" dirty="0"/>
              <a:t> = XX days </a:t>
            </a:r>
          </a:p>
        </p:txBody>
      </p:sp>
    </p:spTree>
    <p:extLst>
      <p:ext uri="{BB962C8B-B14F-4D97-AF65-F5344CB8AC3E}">
        <p14:creationId xmlns:p14="http://schemas.microsoft.com/office/powerpoint/2010/main" val="407125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9974-33D8-854B-A41E-53C5C5E0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NELA report – the key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8CF7E-6825-8E4F-9E64-3C4575A2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386A7-27FB-114F-88AF-8D23BB5E8D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088" y="1354238"/>
            <a:ext cx="8511340" cy="5503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01092-B56F-114C-8291-98409CC26B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2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Ascertainment: National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7F4E18-FF55-B742-9E96-736B620F21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92183" cy="2152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0868B2-5372-0E4E-8164-95CE7DCFD5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150" y="5669084"/>
            <a:ext cx="8775700" cy="46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2D323-D679-8949-9C65-8918405395FC}"/>
              </a:ext>
            </a:extLst>
          </p:cNvPr>
          <p:cNvSpPr txBox="1"/>
          <p:nvPr/>
        </p:nvSpPr>
        <p:spPr>
          <a:xfrm>
            <a:off x="2529840" y="4221480"/>
            <a:ext cx="7132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case ascertainment – 82.7%</a:t>
            </a:r>
          </a:p>
        </p:txBody>
      </p:sp>
    </p:spTree>
    <p:extLst>
      <p:ext uri="{BB962C8B-B14F-4D97-AF65-F5344CB8AC3E}">
        <p14:creationId xmlns:p14="http://schemas.microsoft.com/office/powerpoint/2010/main" val="327266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Ascertainment: National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7F4E18-FF55-B742-9E96-736B620F21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92183" cy="2152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0868B2-5372-0E4E-8164-95CE7DCFD5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150" y="5669084"/>
            <a:ext cx="8775700" cy="46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9B67A5-FB99-1E49-8E76-775C8DFD0D4C}"/>
              </a:ext>
            </a:extLst>
          </p:cNvPr>
          <p:cNvSpPr txBox="1"/>
          <p:nvPr/>
        </p:nvSpPr>
        <p:spPr>
          <a:xfrm>
            <a:off x="2870200" y="4000500"/>
            <a:ext cx="6074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Hospital case ascertainment = XX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8176C-0713-2E42-9EA9-A894A62FDF55}"/>
              </a:ext>
            </a:extLst>
          </p:cNvPr>
          <p:cNvSpPr txBox="1"/>
          <p:nvPr/>
        </p:nvSpPr>
        <p:spPr>
          <a:xfrm>
            <a:off x="2870200" y="4635000"/>
            <a:ext cx="6112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Regional case ascertainment = YY %</a:t>
            </a:r>
          </a:p>
        </p:txBody>
      </p:sp>
    </p:spTree>
    <p:extLst>
      <p:ext uri="{BB962C8B-B14F-4D97-AF65-F5344CB8AC3E}">
        <p14:creationId xmlns:p14="http://schemas.microsoft.com/office/powerpoint/2010/main" val="52058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35"/>
          </a:xfrm>
        </p:spPr>
        <p:txBody>
          <a:bodyPr>
            <a:normAutofit/>
          </a:bodyPr>
          <a:lstStyle/>
          <a:p>
            <a:r>
              <a:rPr lang="en-US" dirty="0"/>
              <a:t>CT Reported before Surgery: National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714F3-8D9F-5844-BA89-400FE3FFDF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3" y="1328347"/>
            <a:ext cx="6948737" cy="532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01C6DF-FC13-4847-A74B-DC2DF7BCB3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73" y="2128611"/>
            <a:ext cx="7098149" cy="132578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081B6-8893-B449-BDFD-1D338D146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B1896-59BF-2E49-9543-60BD2177E9D0}"/>
              </a:ext>
            </a:extLst>
          </p:cNvPr>
          <p:cNvSpPr txBox="1"/>
          <p:nvPr/>
        </p:nvSpPr>
        <p:spPr>
          <a:xfrm>
            <a:off x="5693537" y="4001294"/>
            <a:ext cx="521142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National results = 64.4%</a:t>
            </a:r>
          </a:p>
        </p:txBody>
      </p:sp>
    </p:spTree>
    <p:extLst>
      <p:ext uri="{BB962C8B-B14F-4D97-AF65-F5344CB8AC3E}">
        <p14:creationId xmlns:p14="http://schemas.microsoft.com/office/powerpoint/2010/main" val="244354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35"/>
          </a:xfrm>
        </p:spPr>
        <p:txBody>
          <a:bodyPr>
            <a:normAutofit/>
          </a:bodyPr>
          <a:lstStyle/>
          <a:p>
            <a:r>
              <a:rPr lang="en-US" dirty="0"/>
              <a:t>CT Reported before Surgery: local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714F3-8D9F-5844-BA89-400FE3FFDF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3" y="1328347"/>
            <a:ext cx="6948737" cy="532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01C6DF-FC13-4847-A74B-DC2DF7BCB3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73" y="2128611"/>
            <a:ext cx="7098149" cy="132578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081B6-8893-B449-BDFD-1D338D146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2CCD1-3971-214C-84EA-97812CA42B1D}"/>
              </a:ext>
            </a:extLst>
          </p:cNvPr>
          <p:cNvSpPr txBox="1"/>
          <p:nvPr/>
        </p:nvSpPr>
        <p:spPr>
          <a:xfrm>
            <a:off x="5270500" y="3632200"/>
            <a:ext cx="4248535" cy="707886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Local results = XX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D014C-019A-6943-BED2-932D3259EA3F}"/>
              </a:ext>
            </a:extLst>
          </p:cNvPr>
          <p:cNvSpPr txBox="1"/>
          <p:nvPr/>
        </p:nvSpPr>
        <p:spPr>
          <a:xfrm>
            <a:off x="5270500" y="4550638"/>
            <a:ext cx="4941033" cy="707886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Regional results = YY %</a:t>
            </a:r>
          </a:p>
        </p:txBody>
      </p:sp>
    </p:spTree>
    <p:extLst>
      <p:ext uri="{BB962C8B-B14F-4D97-AF65-F5344CB8AC3E}">
        <p14:creationId xmlns:p14="http://schemas.microsoft.com/office/powerpoint/2010/main" val="311649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4D1E-1FEE-B441-91D7-0A09577D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051"/>
          </a:xfrm>
        </p:spPr>
        <p:txBody>
          <a:bodyPr/>
          <a:lstStyle/>
          <a:p>
            <a:r>
              <a:rPr lang="en-US" dirty="0"/>
              <a:t>CT Discrepancy Rates: National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CF14D9-1C55-BF46-9D45-33BF9FDAD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0" y="1497693"/>
            <a:ext cx="11548397" cy="172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06BD7-796D-644A-80DF-89F8F96F80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207" y="236075"/>
            <a:ext cx="2298700" cy="1600200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B1CB6564-B568-9746-8FF0-4E33320E3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429000"/>
            <a:ext cx="9595757" cy="30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4D1E-1FEE-B441-91D7-0A09577D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051"/>
          </a:xfrm>
        </p:spPr>
        <p:txBody>
          <a:bodyPr/>
          <a:lstStyle/>
          <a:p>
            <a:r>
              <a:rPr lang="en-US" dirty="0"/>
              <a:t>CT Discrepancy Rates: National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CF14D9-1C55-BF46-9D45-33BF9FDAD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0" y="1497693"/>
            <a:ext cx="11548397" cy="172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06BD7-796D-644A-80DF-89F8F96F80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207" y="236075"/>
            <a:ext cx="2298700" cy="1600200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B1CB6564-B568-9746-8FF0-4E33320E3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429000"/>
            <a:ext cx="9595757" cy="3062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085B0-B560-894A-91A5-13BAB599AD94}"/>
              </a:ext>
            </a:extLst>
          </p:cNvPr>
          <p:cNvSpPr txBox="1"/>
          <p:nvPr/>
        </p:nvSpPr>
        <p:spPr>
          <a:xfrm>
            <a:off x="2549978" y="2171700"/>
            <a:ext cx="6629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Overall discrepancy rate = 5.3%</a:t>
            </a:r>
          </a:p>
        </p:txBody>
      </p:sp>
    </p:spTree>
    <p:extLst>
      <p:ext uri="{BB962C8B-B14F-4D97-AF65-F5344CB8AC3E}">
        <p14:creationId xmlns:p14="http://schemas.microsoft.com/office/powerpoint/2010/main" val="128643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4D1E-1FEE-B441-91D7-0A09577D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051"/>
          </a:xfrm>
        </p:spPr>
        <p:txBody>
          <a:bodyPr/>
          <a:lstStyle/>
          <a:p>
            <a:r>
              <a:rPr lang="en-US" dirty="0"/>
              <a:t>CT Discrepancy Rates: Local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CF14D9-1C55-BF46-9D45-33BF9FDAD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0" y="1497693"/>
            <a:ext cx="11548397" cy="172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06BD7-796D-644A-80DF-89F8F96F80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207" y="236075"/>
            <a:ext cx="2298700" cy="1600200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B1CB6564-B568-9746-8FF0-4E33320E3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429000"/>
            <a:ext cx="9595757" cy="3062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085B0-B560-894A-91A5-13BAB599AD94}"/>
              </a:ext>
            </a:extLst>
          </p:cNvPr>
          <p:cNvSpPr txBox="1"/>
          <p:nvPr/>
        </p:nvSpPr>
        <p:spPr>
          <a:xfrm>
            <a:off x="2549978" y="2171700"/>
            <a:ext cx="6629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Overall discrepancy rate = 5.3%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48233-7C92-E24C-AEF1-31176E22C9D3}"/>
              </a:ext>
            </a:extLst>
          </p:cNvPr>
          <p:cNvSpPr txBox="1"/>
          <p:nvPr/>
        </p:nvSpPr>
        <p:spPr>
          <a:xfrm>
            <a:off x="2256517" y="3553593"/>
            <a:ext cx="7216322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Local discrepancy rate = XX%</a:t>
            </a:r>
          </a:p>
          <a:p>
            <a:endParaRPr lang="en-US" sz="4000" dirty="0"/>
          </a:p>
          <a:p>
            <a:r>
              <a:rPr lang="en-US" sz="4000" dirty="0"/>
              <a:t>Regional discrepancy rate = YY%</a:t>
            </a:r>
          </a:p>
        </p:txBody>
      </p:sp>
    </p:spTree>
    <p:extLst>
      <p:ext uri="{BB962C8B-B14F-4D97-AF65-F5344CB8AC3E}">
        <p14:creationId xmlns:p14="http://schemas.microsoft.com/office/powerpoint/2010/main" val="380224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FA8C4E0-83E6-324A-BA0E-A1144361249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3600" i="1">
                <a:solidFill>
                  <a:srgbClr val="BFBFBF"/>
                </a:solidFill>
              </a:rPr>
              <a:t>INSTRUCTIONS FOR USE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BAA7930-B282-004D-A17F-5C4E0432B2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2313" y="11969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altLang="en-US" sz="2400" i="1" dirty="0">
                <a:solidFill>
                  <a:srgbClr val="BFBFBF"/>
                </a:solidFill>
              </a:rPr>
              <a:t>This slide-set was designed to be modified for presentation of local NELA data to facilitate local QI work</a:t>
            </a:r>
          </a:p>
          <a:p>
            <a:r>
              <a:rPr lang="en-GB" altLang="en-US" sz="2400" i="1" dirty="0">
                <a:solidFill>
                  <a:srgbClr val="BFBFBF"/>
                </a:solidFill>
              </a:rPr>
              <a:t>Local NELA data is available to all with administrator privileges, via </a:t>
            </a:r>
            <a:r>
              <a:rPr lang="en-GB" altLang="en-US" sz="2400" i="1" dirty="0" err="1">
                <a:solidFill>
                  <a:srgbClr val="BFBFBF"/>
                </a:solidFill>
              </a:rPr>
              <a:t>data.nela.org.uk</a:t>
            </a:r>
            <a:endParaRPr lang="en-GB" altLang="en-US" sz="2400" i="1" dirty="0">
              <a:solidFill>
                <a:srgbClr val="BFBFBF"/>
              </a:solidFill>
            </a:endParaRPr>
          </a:p>
          <a:p>
            <a:r>
              <a:rPr lang="en-GB" altLang="en-US" sz="2400" i="1" dirty="0">
                <a:solidFill>
                  <a:srgbClr val="BFBFBF"/>
                </a:solidFill>
              </a:rPr>
              <a:t>Locations for entry of local NELA data in this slide-set can be identified by searching ‘xx’</a:t>
            </a:r>
          </a:p>
          <a:p>
            <a:r>
              <a:rPr lang="en-GB" altLang="en-US" sz="2400" i="1" dirty="0">
                <a:solidFill>
                  <a:srgbClr val="BFBFBF"/>
                </a:solidFill>
              </a:rPr>
              <a:t>Locations for AHSN regional data in this slide-set can be identified by searching for ‘</a:t>
            </a:r>
            <a:r>
              <a:rPr lang="en-GB" altLang="en-US" sz="2400" i="1" dirty="0" err="1">
                <a:solidFill>
                  <a:srgbClr val="BFBFBF"/>
                </a:solidFill>
              </a:rPr>
              <a:t>yy</a:t>
            </a:r>
            <a:r>
              <a:rPr lang="en-GB" altLang="en-US" sz="2400" i="1" dirty="0">
                <a:solidFill>
                  <a:srgbClr val="BFBFBF"/>
                </a:solidFill>
              </a:rPr>
              <a:t>’</a:t>
            </a:r>
          </a:p>
          <a:p>
            <a:r>
              <a:rPr lang="en-US" altLang="en-US" sz="2400" i="1" dirty="0">
                <a:solidFill>
                  <a:srgbClr val="BFBFBF"/>
                </a:solidFill>
              </a:rPr>
              <a:t>The relevant column in the accompanying spreadsheet for this data is shown in the notes part for each slide</a:t>
            </a:r>
          </a:p>
          <a:p>
            <a:r>
              <a:rPr lang="en-US" altLang="en-US" sz="2400" i="1" dirty="0">
                <a:solidFill>
                  <a:srgbClr val="BFBFBF"/>
                </a:solidFill>
              </a:rPr>
              <a:t>To view the notes part below each slide – click on ‘View’ tab and select ‘Normal’</a:t>
            </a:r>
            <a:endParaRPr lang="en-GB" altLang="en-US" sz="2400" i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821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417"/>
          </a:xfrm>
        </p:spPr>
        <p:txBody>
          <a:bodyPr/>
          <a:lstStyle/>
          <a:p>
            <a:r>
              <a:rPr lang="en-US" dirty="0"/>
              <a:t>Preop Risk Assessment: National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A65255-D80F-794D-82F0-CA08A4D65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05260-F174-3F49-8806-9FC460706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8" y="2352008"/>
            <a:ext cx="4052418" cy="4051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CF263-49B6-DC4B-8C6B-D6CDDC4780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675" y="2125394"/>
            <a:ext cx="7248463" cy="4504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EF73E-105E-AA44-B5A8-9F47DA13AA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62" y="1108254"/>
            <a:ext cx="9210222" cy="9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DC5-124A-9A47-B57D-2674E78F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417"/>
          </a:xfrm>
        </p:spPr>
        <p:txBody>
          <a:bodyPr/>
          <a:lstStyle/>
          <a:p>
            <a:r>
              <a:rPr lang="en-US" dirty="0"/>
              <a:t>Preop Risk Assessment: Local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6D684-933A-AF40-9CA4-F6F07CFFC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8" y="227807"/>
            <a:ext cx="2298700" cy="16002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A65255-D80F-794D-82F0-CA08A4D65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05260-F174-3F49-8806-9FC460706C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8" y="2352008"/>
            <a:ext cx="4052418" cy="4051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CF263-49B6-DC4B-8C6B-D6CDDC4780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675" y="2236295"/>
            <a:ext cx="7248463" cy="4504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EF73E-105E-AA44-B5A8-9F47DA13AA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62" y="1108254"/>
            <a:ext cx="9210222" cy="981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9E644E-DAFF-B740-83A3-DDBB36B4795A}"/>
              </a:ext>
            </a:extLst>
          </p:cNvPr>
          <p:cNvSpPr txBox="1"/>
          <p:nvPr/>
        </p:nvSpPr>
        <p:spPr>
          <a:xfrm>
            <a:off x="3253740" y="3027152"/>
            <a:ext cx="5308600" cy="31700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Local preoperative risk assessment = XX%</a:t>
            </a:r>
          </a:p>
          <a:p>
            <a:endParaRPr lang="en-US" sz="4000" dirty="0"/>
          </a:p>
          <a:p>
            <a:r>
              <a:rPr lang="en-US" sz="4000" dirty="0"/>
              <a:t>Regional preoperative risk assessment = YY%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61463-1E8B-9A41-AC12-BFDBF2D17A0E}"/>
              </a:ext>
            </a:extLst>
          </p:cNvPr>
          <p:cNvSpPr txBox="1"/>
          <p:nvPr/>
        </p:nvSpPr>
        <p:spPr>
          <a:xfrm>
            <a:off x="1612809" y="1981694"/>
            <a:ext cx="859046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National preop risk assessment = 74.6%</a:t>
            </a:r>
          </a:p>
        </p:txBody>
      </p:sp>
    </p:spTree>
    <p:extLst>
      <p:ext uri="{BB962C8B-B14F-4D97-AF65-F5344CB8AC3E}">
        <p14:creationId xmlns:p14="http://schemas.microsoft.com/office/powerpoint/2010/main" val="24069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842F-C989-B146-A37D-AECBE403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96"/>
          </a:xfrm>
        </p:spPr>
        <p:txBody>
          <a:bodyPr/>
          <a:lstStyle/>
          <a:p>
            <a:r>
              <a:rPr lang="en-US" dirty="0"/>
              <a:t>Arrival to Theatre: 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7872E-381C-5F47-B82E-6349C3D3A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8B7D3F-754B-5449-A7A2-048C061A6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" y="3480594"/>
            <a:ext cx="101981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0FCDC-947A-FA4B-9D5A-D593591CB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83" y="1241722"/>
            <a:ext cx="7697245" cy="4501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E9213-6406-B348-8D4E-76A6052C3C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710" y="2102053"/>
            <a:ext cx="5577107" cy="2184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D56D8-83EE-0449-9F26-B32C787C3D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75084"/>
            <a:ext cx="6009229" cy="2428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B2CCB-D5F2-E141-8431-8B3B7E424A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03" y="5700770"/>
            <a:ext cx="5698562" cy="9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842F-C989-B146-A37D-AECBE403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96"/>
          </a:xfrm>
        </p:spPr>
        <p:txBody>
          <a:bodyPr/>
          <a:lstStyle/>
          <a:p>
            <a:r>
              <a:rPr lang="en-US" dirty="0"/>
              <a:t>Arrival to Theatre: National v Local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7872E-381C-5F47-B82E-6349C3D3A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8B7D3F-754B-5449-A7A2-048C061A6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" y="3480594"/>
            <a:ext cx="101981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0FCDC-947A-FA4B-9D5A-D593591CB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83" y="1254422"/>
            <a:ext cx="7697245" cy="4501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E9213-6406-B348-8D4E-76A6052C3C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710" y="2102053"/>
            <a:ext cx="5577107" cy="2184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D56D8-83EE-0449-9F26-B32C787C3D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75084"/>
            <a:ext cx="6009229" cy="2428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B2CCB-D5F2-E141-8431-8B3B7E424A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03" y="5700770"/>
            <a:ext cx="5698562" cy="943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6894B-6082-2846-BA34-35B6484F7392}"/>
              </a:ext>
            </a:extLst>
          </p:cNvPr>
          <p:cNvSpPr txBox="1"/>
          <p:nvPr/>
        </p:nvSpPr>
        <p:spPr>
          <a:xfrm>
            <a:off x="2775434" y="2674074"/>
            <a:ext cx="6594917" cy="31700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Local hospital arrival in a timescale appropriate to surgery = XX%</a:t>
            </a:r>
          </a:p>
          <a:p>
            <a:endParaRPr lang="en-US" sz="4000" dirty="0"/>
          </a:p>
          <a:p>
            <a:r>
              <a:rPr lang="en-US" sz="4000" dirty="0"/>
              <a:t>Regional = YY%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93454-F4F4-0847-98A8-D5C7134F5622}"/>
              </a:ext>
            </a:extLst>
          </p:cNvPr>
          <p:cNvSpPr txBox="1"/>
          <p:nvPr/>
        </p:nvSpPr>
        <p:spPr>
          <a:xfrm>
            <a:off x="2775433" y="1124397"/>
            <a:ext cx="659491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National arrival in a timescale appropriate to surgery = 82.5%</a:t>
            </a:r>
          </a:p>
        </p:txBody>
      </p:sp>
    </p:spTree>
    <p:extLst>
      <p:ext uri="{BB962C8B-B14F-4D97-AF65-F5344CB8AC3E}">
        <p14:creationId xmlns:p14="http://schemas.microsoft.com/office/powerpoint/2010/main" val="362164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/>
          <a:lstStyle/>
          <a:p>
            <a:r>
              <a:rPr lang="en-US" dirty="0"/>
              <a:t>Preop Consultant Input: National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4B99A-6649-594B-8503-9381741B8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0764B-F91A-FE49-AF8E-D1EF001F4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518" y="1165225"/>
            <a:ext cx="5331788" cy="2066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4184C-0F92-8043-884A-0A42800471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04" y="3318556"/>
            <a:ext cx="10959192" cy="34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D4184C-0F92-8043-884A-0A42800471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04" y="3318556"/>
            <a:ext cx="10959192" cy="3428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0764B-F91A-FE49-AF8E-D1EF001F4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518" y="1165225"/>
            <a:ext cx="5331788" cy="2066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2DBFE-9BF0-1840-8491-BDC6E6CC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/>
          <a:lstStyle/>
          <a:p>
            <a:r>
              <a:rPr lang="en-US" dirty="0"/>
              <a:t>Preop Consultant Input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3418-2B99-8947-AB24-A923AE7936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FA1B98-1B6E-BC47-B179-B6D1090B0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887895"/>
              </p:ext>
            </p:extLst>
          </p:nvPr>
        </p:nvGraphicFramePr>
        <p:xfrm>
          <a:off x="502104" y="2198259"/>
          <a:ext cx="1095919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596">
                  <a:extLst>
                    <a:ext uri="{9D8B030D-6E8A-4147-A177-3AD203B41FA5}">
                      <a16:colId xmlns:a16="http://schemas.microsoft.com/office/drawing/2014/main" val="88917722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721795161"/>
                    </a:ext>
                  </a:extLst>
                </a:gridCol>
                <a:gridCol w="2739798">
                  <a:extLst>
                    <a:ext uri="{9D8B030D-6E8A-4147-A177-3AD203B41FA5}">
                      <a16:colId xmlns:a16="http://schemas.microsoft.com/office/drawing/2014/main" val="2580316466"/>
                    </a:ext>
                  </a:extLst>
                </a:gridCol>
                <a:gridCol w="2739798">
                  <a:extLst>
                    <a:ext uri="{9D8B030D-6E8A-4147-A177-3AD203B41FA5}">
                      <a16:colId xmlns:a16="http://schemas.microsoft.com/office/drawing/2014/main" val="3330140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Regional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9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85.7%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88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Surgeon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95.4%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7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/>
                        <a:t>Anaesthetist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88.8%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9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Intensivist (risk&gt;10%)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67.5%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0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616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B246-7936-EC40-99B8-6656EBC3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51"/>
            <a:ext cx="10515600" cy="838642"/>
          </a:xfrm>
        </p:spPr>
        <p:txBody>
          <a:bodyPr/>
          <a:lstStyle/>
          <a:p>
            <a:r>
              <a:rPr lang="en-US" dirty="0"/>
              <a:t>Consultant Presence In Theatres: 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E8308-801F-804A-BCA8-52D637184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69DB52-64C0-4F4D-836C-DC33F3CE5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4" y="1485211"/>
            <a:ext cx="4908114" cy="2300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1FF9B-3B6C-3D4A-9177-61ED9F096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836" y="1965325"/>
            <a:ext cx="6866164" cy="4759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436D9-08A1-3844-B852-C94FC9D36B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6" y="4066719"/>
            <a:ext cx="5355771" cy="24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B246-7936-EC40-99B8-6656EBC3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51"/>
            <a:ext cx="10515600" cy="838642"/>
          </a:xfrm>
        </p:spPr>
        <p:txBody>
          <a:bodyPr/>
          <a:lstStyle/>
          <a:p>
            <a:r>
              <a:rPr lang="en-US" dirty="0"/>
              <a:t>Consultant Presence In Theatres: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E8308-801F-804A-BCA8-52D637184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69DB52-64C0-4F4D-836C-DC33F3CE5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4" y="1485211"/>
            <a:ext cx="4908114" cy="2300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1FF9B-3B6C-3D4A-9177-61ED9F096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836" y="1965325"/>
            <a:ext cx="6866164" cy="4759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436D9-08A1-3844-B852-C94FC9D36B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6" y="4066719"/>
            <a:ext cx="5355771" cy="24261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849250-9206-364A-992F-8CDB55A51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16640"/>
              </p:ext>
            </p:extLst>
          </p:nvPr>
        </p:nvGraphicFramePr>
        <p:xfrm>
          <a:off x="1270908" y="2664639"/>
          <a:ext cx="9410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322">
                  <a:extLst>
                    <a:ext uri="{9D8B030D-6E8A-4147-A177-3AD203B41FA5}">
                      <a16:colId xmlns:a16="http://schemas.microsoft.com/office/drawing/2014/main" val="332166642"/>
                    </a:ext>
                  </a:extLst>
                </a:gridCol>
                <a:gridCol w="2121678">
                  <a:extLst>
                    <a:ext uri="{9D8B030D-6E8A-4147-A177-3AD203B41FA5}">
                      <a16:colId xmlns:a16="http://schemas.microsoft.com/office/drawing/2014/main" val="2955776087"/>
                    </a:ext>
                  </a:extLst>
                </a:gridCol>
                <a:gridCol w="1724024">
                  <a:extLst>
                    <a:ext uri="{9D8B030D-6E8A-4147-A177-3AD203B41FA5}">
                      <a16:colId xmlns:a16="http://schemas.microsoft.com/office/drawing/2014/main" val="4245507404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906210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Regional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39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82.5%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51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Surgeon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92.3%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yy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14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/>
                        <a:t>Anaesthetist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88%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yy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34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7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4A0F-E8BE-CD40-893C-B432CAB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614"/>
          </a:xfrm>
        </p:spPr>
        <p:txBody>
          <a:bodyPr/>
          <a:lstStyle/>
          <a:p>
            <a:r>
              <a:rPr lang="en-US" dirty="0"/>
              <a:t>Post op Critical Care: National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1065DD-E9D4-F347-910E-B5BDC422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3" y="1146740"/>
            <a:ext cx="9696249" cy="1132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1E4AF-E024-2540-9815-9D8685CD89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3D998D-65DF-7F49-BA29-DF5993A348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46" y="2290976"/>
            <a:ext cx="7226540" cy="4411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9881B-CE3E-FE41-89BA-25E8BF03D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30414"/>
            <a:ext cx="3301416" cy="2161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93B80-F6BF-5A49-B6AD-2B47FCB007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62" y="2290976"/>
            <a:ext cx="3675000" cy="22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7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4A0F-E8BE-CD40-893C-B432CAB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614"/>
          </a:xfrm>
        </p:spPr>
        <p:txBody>
          <a:bodyPr/>
          <a:lstStyle/>
          <a:p>
            <a:r>
              <a:rPr lang="en-US" dirty="0"/>
              <a:t>Post op Critical Care: Local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1065DD-E9D4-F347-910E-B5BDC422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3" y="1146740"/>
            <a:ext cx="9696249" cy="1132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1E4AF-E024-2540-9815-9D8685CD89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3D998D-65DF-7F49-BA29-DF5993A348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46" y="2290976"/>
            <a:ext cx="7226540" cy="4411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9881B-CE3E-FE41-89BA-25E8BF03DE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30414"/>
            <a:ext cx="3301416" cy="2161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93B80-F6BF-5A49-B6AD-2B47FCB007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62" y="2290976"/>
            <a:ext cx="3675000" cy="22863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A782CA-54F3-EC47-8A42-A99EAEB2A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56833"/>
              </p:ext>
            </p:extLst>
          </p:nvPr>
        </p:nvGraphicFramePr>
        <p:xfrm>
          <a:off x="1913569" y="2604879"/>
          <a:ext cx="8128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411597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955398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49388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245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Regional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67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Admission if risk &gt;5%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yy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6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Admission if risk &gt;10%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86.8%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yy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51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2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E483-EE6F-FE4A-B93F-7D3B0F7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RAG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AA06-2D01-2A41-B818-4752733A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NELA uses the following key to allocate a RAG rating for the proportion of patients for which each process of care was met: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Green 85–100% - this has increased from 80% for ALL metrics this year*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Amber 55–84% 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Red 0–54% </a:t>
            </a:r>
          </a:p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Grey Data unavailable</a:t>
            </a:r>
          </a:p>
          <a:p>
            <a:pPr marL="0" indent="0">
              <a:buNone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*This means there may appear to have been a fall in the quality of care by RAG rating although in some cases the number may have been improved from last year.</a:t>
            </a:r>
          </a:p>
          <a:p>
            <a:pPr marL="0" indent="0">
              <a:buNone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In the subsequent tables, it is helpful to “fill” the cell with the relevant colour to show the level of achievement.</a:t>
            </a:r>
          </a:p>
        </p:txBody>
      </p:sp>
    </p:spTree>
    <p:extLst>
      <p:ext uri="{BB962C8B-B14F-4D97-AF65-F5344CB8AC3E}">
        <p14:creationId xmlns:p14="http://schemas.microsoft.com/office/powerpoint/2010/main" val="242197863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008C-3C2B-FE43-B366-B4616F3C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747"/>
          </a:xfrm>
        </p:spPr>
        <p:txBody>
          <a:bodyPr/>
          <a:lstStyle/>
          <a:p>
            <a:r>
              <a:rPr lang="en-US" dirty="0"/>
              <a:t>Geriatric Review: National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66DD5-D59C-8547-9191-ECF76CB210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59" y="2213415"/>
            <a:ext cx="7498867" cy="45275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26EE7A-D858-FE41-8B9D-01ED1DF9D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867" y="2313569"/>
            <a:ext cx="4264950" cy="2394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7C4CC-29E8-3543-A482-CAF893C0E7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87024"/>
            <a:ext cx="5863461" cy="185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A530E-959B-1241-A928-521688C1B6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1E7BE-C718-1642-BD39-6FBD2270EA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59" y="1053683"/>
            <a:ext cx="8585802" cy="1066424"/>
          </a:xfrm>
          <a:prstGeom prst="rect">
            <a:avLst/>
          </a:prstGeom>
        </p:spPr>
      </p:pic>
      <p:sp>
        <p:nvSpPr>
          <p:cNvPr id="3" name="Donut 2">
            <a:extLst>
              <a:ext uri="{FF2B5EF4-FFF2-40B4-BE49-F238E27FC236}">
                <a16:creationId xmlns:a16="http://schemas.microsoft.com/office/drawing/2014/main" id="{4FDD2A82-D9F2-8D4B-A90B-C724B8AAFAFF}"/>
              </a:ext>
            </a:extLst>
          </p:cNvPr>
          <p:cNvSpPr/>
          <p:nvPr/>
        </p:nvSpPr>
        <p:spPr>
          <a:xfrm>
            <a:off x="9969388" y="2532807"/>
            <a:ext cx="1917812" cy="2087745"/>
          </a:xfrm>
          <a:prstGeom prst="donut">
            <a:avLst>
              <a:gd name="adj" fmla="val 2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01E6E-EF48-C449-B660-602D40ACF32E}"/>
              </a:ext>
            </a:extLst>
          </p:cNvPr>
          <p:cNvSpPr txBox="1"/>
          <p:nvPr/>
        </p:nvSpPr>
        <p:spPr>
          <a:xfrm>
            <a:off x="1051560" y="3467174"/>
            <a:ext cx="611124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National Mean = 22.9% of patients were seen by geriatricians</a:t>
            </a:r>
          </a:p>
        </p:txBody>
      </p:sp>
    </p:spTree>
    <p:extLst>
      <p:ext uri="{BB962C8B-B14F-4D97-AF65-F5344CB8AC3E}">
        <p14:creationId xmlns:p14="http://schemas.microsoft.com/office/powerpoint/2010/main" val="3659383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008C-3C2B-FE43-B366-B4616F3C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747"/>
          </a:xfrm>
        </p:spPr>
        <p:txBody>
          <a:bodyPr/>
          <a:lstStyle/>
          <a:p>
            <a:r>
              <a:rPr lang="en-US" dirty="0"/>
              <a:t>Geriatric Review: Local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66DD5-D59C-8547-9191-ECF76CB210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4547"/>
            <a:ext cx="7498867" cy="45275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26EE7A-D858-FE41-8B9D-01ED1DF9D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867" y="2313569"/>
            <a:ext cx="4264950" cy="2394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7C4CC-29E8-3543-A482-CAF893C0E7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87024"/>
            <a:ext cx="5863461" cy="185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A530E-959B-1241-A928-521688C1B6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1E7BE-C718-1642-BD39-6FBD2270EA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59" y="1053683"/>
            <a:ext cx="8585802" cy="1066424"/>
          </a:xfrm>
          <a:prstGeom prst="rect">
            <a:avLst/>
          </a:prstGeom>
        </p:spPr>
      </p:pic>
      <p:sp>
        <p:nvSpPr>
          <p:cNvPr id="3" name="Donut 2">
            <a:extLst>
              <a:ext uri="{FF2B5EF4-FFF2-40B4-BE49-F238E27FC236}">
                <a16:creationId xmlns:a16="http://schemas.microsoft.com/office/drawing/2014/main" id="{4FDD2A82-D9F2-8D4B-A90B-C724B8AAFAFF}"/>
              </a:ext>
            </a:extLst>
          </p:cNvPr>
          <p:cNvSpPr/>
          <p:nvPr/>
        </p:nvSpPr>
        <p:spPr>
          <a:xfrm>
            <a:off x="9969388" y="2532807"/>
            <a:ext cx="1917812" cy="2087745"/>
          </a:xfrm>
          <a:prstGeom prst="donut">
            <a:avLst>
              <a:gd name="adj" fmla="val 2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C5A16-67C2-2646-87D0-446075BE5F6A}"/>
              </a:ext>
            </a:extLst>
          </p:cNvPr>
          <p:cNvSpPr txBox="1"/>
          <p:nvPr/>
        </p:nvSpPr>
        <p:spPr>
          <a:xfrm>
            <a:off x="1902589" y="2550644"/>
            <a:ext cx="4193411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Local geriatric reviews (proportion of patients) = XX%</a:t>
            </a:r>
          </a:p>
          <a:p>
            <a:endParaRPr lang="en-US" sz="2800" dirty="0"/>
          </a:p>
          <a:p>
            <a:r>
              <a:rPr lang="en-US" sz="2800" dirty="0"/>
              <a:t>Regional = YY%</a:t>
            </a:r>
          </a:p>
        </p:txBody>
      </p:sp>
    </p:spTree>
    <p:extLst>
      <p:ext uri="{BB962C8B-B14F-4D97-AF65-F5344CB8AC3E}">
        <p14:creationId xmlns:p14="http://schemas.microsoft.com/office/powerpoint/2010/main" val="54024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5DB6-0799-8F4F-AFBF-BEB60FF55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to support shared decision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3E4D3-C94E-D14A-90C6-C22304E3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99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823E-62F9-6F4F-839E-96C5A836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Mortality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62B8A1-D309-E448-A0B7-2F08FBD82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030" y="457994"/>
            <a:ext cx="22987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EB0603-06B2-EE46-B91E-F59B03B86D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97" y="2182100"/>
            <a:ext cx="11066806" cy="33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0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3CEA-4432-814E-805C-C191FC5A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Destination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EA433C-657D-3E4A-AA61-C2CBD6D03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926" y="365125"/>
            <a:ext cx="22987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0FFCB3-1163-7F43-8A4D-53B326DBFC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74" y="1422802"/>
            <a:ext cx="8871071" cy="5186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01D89-6888-0546-88D4-F5DB211E2A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564" y="2883504"/>
            <a:ext cx="8036689" cy="20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008C-3C2B-FE43-B366-B4616F3C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 in Suspected Sepsis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521C32-D7DD-1341-A0A4-D1E2482D0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33" y="1506101"/>
            <a:ext cx="5165488" cy="4796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A530E-959B-1241-A928-521688C1B6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959B2-C462-7742-BABB-D4246DAFA6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921" y="2107177"/>
            <a:ext cx="6133193" cy="2462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F1964-B38E-D249-A571-8C93186990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938" y="4986177"/>
            <a:ext cx="5337629" cy="15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74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823E-62F9-6F4F-839E-96C5A83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3" y="365126"/>
            <a:ext cx="11164747" cy="769193"/>
          </a:xfrm>
        </p:spPr>
        <p:txBody>
          <a:bodyPr/>
          <a:lstStyle/>
          <a:p>
            <a:r>
              <a:rPr lang="en-US" dirty="0"/>
              <a:t>Route of Admission &amp; Admitting Specialty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62B8A1-D309-E448-A0B7-2F08FBD82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47" y="334219"/>
            <a:ext cx="22987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BEBFF9-DD47-6D4E-8A34-AB9DC31E4D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90" y="4112908"/>
            <a:ext cx="7049515" cy="2362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E0551-5522-5044-A23E-E8B3945968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251" y="3815437"/>
            <a:ext cx="6539696" cy="2957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FAA1C-75B5-7B46-A4BC-8C80E63E89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36" y="1220205"/>
            <a:ext cx="7622894" cy="25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8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3CEA-4432-814E-805C-C191FC5A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Unplanned Events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EA433C-657D-3E4A-AA61-C2CBD6D03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926" y="365125"/>
            <a:ext cx="22987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17ED4-5545-914A-80C6-CE68A7A0CD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972" y="4004840"/>
            <a:ext cx="8608654" cy="2390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4A75C-D48E-3D48-9C78-D9A9148DA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5502"/>
            <a:ext cx="9378642" cy="22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6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333"/>
            <a:ext cx="3764827" cy="443835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BB97EE-0158-DD4D-9E93-AF41070280C7}"/>
              </a:ext>
            </a:extLst>
          </p:cNvPr>
          <p:cNvSpPr/>
          <p:nvPr/>
        </p:nvSpPr>
        <p:spPr>
          <a:xfrm>
            <a:off x="5667817" y="325967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To everyone involved in caring for patients undergoing emergency laparotomy</a:t>
            </a:r>
          </a:p>
          <a:p>
            <a:endParaRPr lang="en-US" sz="2400" dirty="0"/>
          </a:p>
          <a:p>
            <a:r>
              <a:rPr lang="en-US" sz="2400" dirty="0"/>
              <a:t>To everyone involved in collecting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AF0AA-6299-754E-A220-EEE43A54E4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17" y="365125"/>
            <a:ext cx="229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D836-971E-9D46-B478-56789250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Index of slides (search xx 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yy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to find where your local/regional data needs to be inputted)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C0FC-4392-3B43-A120-D301CF65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3,4 Introduction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5-9 National/local  outcomes; mortality, length of stay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 key standards reported in NELA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13,14 – case ascertainment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15 – 19 radiology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 – 31 key process measures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32-36 data to support shared decision making, national long term outcomes &amp; other quality measures</a:t>
            </a:r>
          </a:p>
        </p:txBody>
      </p:sp>
    </p:spTree>
    <p:extLst>
      <p:ext uri="{BB962C8B-B14F-4D97-AF65-F5344CB8AC3E}">
        <p14:creationId xmlns:p14="http://schemas.microsoft.com/office/powerpoint/2010/main" val="6823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16" y="66534"/>
            <a:ext cx="10515600" cy="1325563"/>
          </a:xfrm>
        </p:spPr>
        <p:txBody>
          <a:bodyPr/>
          <a:lstStyle/>
          <a:p>
            <a:r>
              <a:rPr lang="en-US" dirty="0"/>
              <a:t>4th NELA report; 23,949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" y="1392097"/>
            <a:ext cx="7616190" cy="1603375"/>
          </a:xfrm>
        </p:spPr>
        <p:txBody>
          <a:bodyPr>
            <a:normAutofit/>
          </a:bodyPr>
          <a:lstStyle/>
          <a:p>
            <a:r>
              <a:rPr lang="en-US" dirty="0"/>
              <a:t>NELA Database now &gt;100,00 patients in total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Report published November 2018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843" y="2993102"/>
            <a:ext cx="2050873" cy="2923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179" y="3591501"/>
            <a:ext cx="1600160" cy="2322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75" y="3974272"/>
            <a:ext cx="1339124" cy="1939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040" y="2320652"/>
            <a:ext cx="2340932" cy="3593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2078B-F09F-824D-9CC3-2EF05332F2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586" y="925671"/>
            <a:ext cx="3550646" cy="49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50237-8520-F04A-B51C-E6297998F1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900" y="101278"/>
            <a:ext cx="5664200" cy="66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/>
          <a:lstStyle/>
          <a:p>
            <a:r>
              <a:rPr lang="en-US" dirty="0"/>
              <a:t>Mortality: National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9DDB2-5E55-5C4B-B861-AF88371C5D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22744"/>
            <a:ext cx="8668876" cy="56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/>
          <a:lstStyle/>
          <a:p>
            <a:r>
              <a:rPr lang="en-US" dirty="0"/>
              <a:t>Mortality: National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9DDB2-5E55-5C4B-B861-AF88371C5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22744"/>
            <a:ext cx="8668876" cy="5625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C1F78-2C84-754E-89A8-83DC8A3EABBC}"/>
              </a:ext>
            </a:extLst>
          </p:cNvPr>
          <p:cNvSpPr txBox="1"/>
          <p:nvPr/>
        </p:nvSpPr>
        <p:spPr>
          <a:xfrm>
            <a:off x="3135162" y="1929680"/>
            <a:ext cx="500932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30 day risk adjusted mortality = 9.5%</a:t>
            </a:r>
          </a:p>
        </p:txBody>
      </p:sp>
    </p:spTree>
    <p:extLst>
      <p:ext uri="{BB962C8B-B14F-4D97-AF65-F5344CB8AC3E}">
        <p14:creationId xmlns:p14="http://schemas.microsoft.com/office/powerpoint/2010/main" val="18157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F4957-19C4-0A45-B409-AF93EF489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076" y="365125"/>
            <a:ext cx="2298700" cy="1600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66DF7E-09BD-4642-86A5-607ACC4F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/>
          <a:lstStyle/>
          <a:p>
            <a:r>
              <a:rPr lang="en-US" dirty="0"/>
              <a:t>Mortality: National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9DDB2-5E55-5C4B-B861-AF88371C5D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22744"/>
            <a:ext cx="8668876" cy="5625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C1F78-2C84-754E-89A8-83DC8A3EABBC}"/>
              </a:ext>
            </a:extLst>
          </p:cNvPr>
          <p:cNvSpPr txBox="1"/>
          <p:nvPr/>
        </p:nvSpPr>
        <p:spPr>
          <a:xfrm>
            <a:off x="3135162" y="1929680"/>
            <a:ext cx="500932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National 30 day risk adjusted mortality = 9.5%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D53CE-173D-764E-9410-346DDDCF5647}"/>
              </a:ext>
            </a:extLst>
          </p:cNvPr>
          <p:cNvSpPr txBox="1"/>
          <p:nvPr/>
        </p:nvSpPr>
        <p:spPr>
          <a:xfrm>
            <a:off x="3135161" y="3553071"/>
            <a:ext cx="500932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Local 30 day risk adjusted mortality = XX %</a:t>
            </a:r>
          </a:p>
        </p:txBody>
      </p:sp>
    </p:spTree>
    <p:extLst>
      <p:ext uri="{BB962C8B-B14F-4D97-AF65-F5344CB8AC3E}">
        <p14:creationId xmlns:p14="http://schemas.microsoft.com/office/powerpoint/2010/main" val="22959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1102</Words>
  <Application>Microsoft Office PowerPoint</Application>
  <PresentationFormat>Widescreen</PresentationFormat>
  <Paragraphs>206</Paragraphs>
  <Slides>38</Slides>
  <Notes>27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National Emergency Laparotomy Audit</vt:lpstr>
      <vt:lpstr>INSTRUCTIONS FOR USE</vt:lpstr>
      <vt:lpstr>RAG ratings</vt:lpstr>
      <vt:lpstr>Index of slides (search xx or yy to find where your local/regional data needs to be inputted)</vt:lpstr>
      <vt:lpstr>4th NELA report; 23,949 patients</vt:lpstr>
      <vt:lpstr>PowerPoint Presentation</vt:lpstr>
      <vt:lpstr>Mortality: National</vt:lpstr>
      <vt:lpstr>Mortality: National</vt:lpstr>
      <vt:lpstr>Mortality: National</vt:lpstr>
      <vt:lpstr>Length of Stay: National</vt:lpstr>
      <vt:lpstr>Length of Stay: National</vt:lpstr>
      <vt:lpstr>4th NELA report – the key standards</vt:lpstr>
      <vt:lpstr>Data Ascertainment: National</vt:lpstr>
      <vt:lpstr>Data Ascertainment: National</vt:lpstr>
      <vt:lpstr>CT Reported before Surgery: National</vt:lpstr>
      <vt:lpstr>CT Reported before Surgery: local</vt:lpstr>
      <vt:lpstr>CT Discrepancy Rates: National</vt:lpstr>
      <vt:lpstr>CT Discrepancy Rates: National</vt:lpstr>
      <vt:lpstr>CT Discrepancy Rates: Local</vt:lpstr>
      <vt:lpstr>Preop Risk Assessment: National</vt:lpstr>
      <vt:lpstr>Preop Risk Assessment: Local</vt:lpstr>
      <vt:lpstr>Arrival to Theatre: National</vt:lpstr>
      <vt:lpstr>Arrival to Theatre: National v Local</vt:lpstr>
      <vt:lpstr>Preop Consultant Input: National</vt:lpstr>
      <vt:lpstr>Preop Consultant Input</vt:lpstr>
      <vt:lpstr>Consultant Presence In Theatres: National</vt:lpstr>
      <vt:lpstr>Consultant Presence In Theatres: </vt:lpstr>
      <vt:lpstr>Post op Critical Care: National</vt:lpstr>
      <vt:lpstr>Post op Critical Care: Local</vt:lpstr>
      <vt:lpstr>Geriatric Review: National</vt:lpstr>
      <vt:lpstr>Geriatric Review: Local results</vt:lpstr>
      <vt:lpstr>Data to support shared decision making</vt:lpstr>
      <vt:lpstr>Long-Term Mortality</vt:lpstr>
      <vt:lpstr>Discharge Destination</vt:lpstr>
      <vt:lpstr>Antibiotics in Suspected Sepsis</vt:lpstr>
      <vt:lpstr>Route of Admission &amp; Admitting Specialty</vt:lpstr>
      <vt:lpstr>Unplanned Events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Emergency Laparotomy Audit</dc:title>
  <dc:creator>Microsoft Office User</dc:creator>
  <cp:lastModifiedBy>Jose Lourtie</cp:lastModifiedBy>
  <cp:revision>44</cp:revision>
  <dcterms:created xsi:type="dcterms:W3CDTF">2018-09-17T20:13:25Z</dcterms:created>
  <dcterms:modified xsi:type="dcterms:W3CDTF">2018-12-06T08:43:43Z</dcterms:modified>
</cp:coreProperties>
</file>